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91" r:id="rId3"/>
    <p:sldId id="338" r:id="rId4"/>
    <p:sldId id="339" r:id="rId5"/>
    <p:sldId id="343" r:id="rId6"/>
    <p:sldId id="340" r:id="rId7"/>
    <p:sldId id="342" r:id="rId8"/>
    <p:sldId id="350" r:id="rId9"/>
    <p:sldId id="344" r:id="rId10"/>
    <p:sldId id="351" r:id="rId11"/>
    <p:sldId id="346" r:id="rId12"/>
    <p:sldId id="347" r:id="rId13"/>
    <p:sldId id="348" r:id="rId14"/>
    <p:sldId id="349" r:id="rId15"/>
    <p:sldId id="352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5" r:id="rId26"/>
    <p:sldId id="366" r:id="rId27"/>
    <p:sldId id="367" r:id="rId28"/>
    <p:sldId id="368" r:id="rId29"/>
    <p:sldId id="337" r:id="rId30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27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922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83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117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981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669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659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114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128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97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812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021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55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773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5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202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877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457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871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86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79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89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57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3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165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9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04048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CONTROLE DE SISTEMAS DE EVENTOS DISCRETOS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3044537" y="1916745"/>
            <a:ext cx="563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Controlador Lógico Programável - CLP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FFCEBC-1EB3-4356-BF47-4FB1FADE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20" y="4102868"/>
            <a:ext cx="1016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9991C1D-787F-47A7-B33B-98CA1FC9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5" y="1229570"/>
            <a:ext cx="21383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D85010B-E688-477B-87B0-0F4FF3DF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955" y="1922484"/>
            <a:ext cx="604443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As entradas digitais fornecem apenas um pulso ao controlador, ou seja, elas tem apenas um estado ligado ou desligado, nível alto ou nível baixo, remontando a algebra boolena que trabalha com uns e zeros.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Alguns exemplos são: as botoeiras, válvulas eletropneumáticas, os pressostatos e os termostatos.</a:t>
            </a:r>
          </a:p>
        </p:txBody>
      </p:sp>
      <p:sp>
        <p:nvSpPr>
          <p:cNvPr id="12" name="Google Shape;67;p14">
            <a:extLst>
              <a:ext uri="{FF2B5EF4-FFF2-40B4-BE49-F238E27FC236}">
                <a16:creationId xmlns:a16="http://schemas.microsoft.com/office/drawing/2014/main" id="{18ACD0EF-3A06-4D61-89EA-E608196D4F9A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67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45FC9D4-EF42-4B55-8018-B2E1CB1F6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521" y="1735249"/>
            <a:ext cx="560961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altLang="pt-BR" sz="2000" dirty="0"/>
              <a:t>Os dispositivos de saída, tais como solenóides, relés, contatores, válvulas, luzes indicadoras e alarmes estão conectados aos módulos de saída do CLP;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As saídas de maneira similar às entradas podem ser digitais ou analógicas;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As saídas digitais são geralmente isoladas do campo por meio de isoladores galvânicos, como acopladores ópticos ou relés.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3B6DC9-516C-497C-A344-6B5F9A11E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8" y="1587662"/>
            <a:ext cx="3168000" cy="3977968"/>
          </a:xfrm>
          <a:prstGeom prst="rect">
            <a:avLst/>
          </a:prstGeom>
        </p:spPr>
      </p:pic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F1A583E9-AD47-41D7-905A-384A3EE93A56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98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51088F7-5D74-474C-A409-79CB83A2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2" y="2529732"/>
            <a:ext cx="1762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96628F8-3B3D-48EC-A813-D1154C2E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520" y="1486002"/>
            <a:ext cx="559034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000" dirty="0"/>
              <a:t>As saídas digitais exigem do controlador apenas um pulso que determinara o seu acionamento ou desacionamento.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Como exemplos tem-se: Contatores que acionam os Motores de Inducão e as Válvulas Eletropneumáticas.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ECA271-7613-4FA7-9B04-4FDB1822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199" y="4415682"/>
            <a:ext cx="559034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400" dirty="0"/>
              <a:t> </a:t>
            </a:r>
            <a:r>
              <a:rPr lang="pt-BR" altLang="pt-BR" sz="2000" dirty="0"/>
              <a:t>Existe uma grande variedade de módulos de entrada e saída como: módulo de entrada de corrente contínua para tensões de 24 Volts, módulo de entrada para corrente alternada para tensões de 120 e 220 Volts.</a:t>
            </a:r>
          </a:p>
        </p:txBody>
      </p:sp>
      <p:sp>
        <p:nvSpPr>
          <p:cNvPr id="12" name="Google Shape;67;p14">
            <a:extLst>
              <a:ext uri="{FF2B5EF4-FFF2-40B4-BE49-F238E27FC236}">
                <a16:creationId xmlns:a16="http://schemas.microsoft.com/office/drawing/2014/main" id="{9C3C5F18-C514-4CA5-BDE0-AC6138DDE2C2}"/>
              </a:ext>
            </a:extLst>
          </p:cNvPr>
          <p:cNvSpPr txBox="1"/>
          <p:nvPr/>
        </p:nvSpPr>
        <p:spPr>
          <a:xfrm>
            <a:off x="251074" y="506680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17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005D670-16C0-454A-94A1-61E20202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20" y="1366802"/>
            <a:ext cx="60769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1239E87-3409-4E5C-8E60-9E56FD76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0" y="4503338"/>
            <a:ext cx="6305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D97045-B0FA-47A7-93FE-B0269419B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24" y="1301959"/>
            <a:ext cx="2988000" cy="42641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98AAD6-4797-42C4-8E67-090452F39423}"/>
              </a:ext>
            </a:extLst>
          </p:cNvPr>
          <p:cNvSpPr txBox="1"/>
          <p:nvPr/>
        </p:nvSpPr>
        <p:spPr>
          <a:xfrm>
            <a:off x="216310" y="5761703"/>
            <a:ext cx="32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Módulo de Entrada GE </a:t>
            </a:r>
            <a:r>
              <a:rPr lang="pt-BR" dirty="0" err="1"/>
              <a:t>Fanuc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1E2387-D5AB-48EC-867F-3DA9617C8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285" y="1587662"/>
            <a:ext cx="4667250" cy="48101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554A43A-D0C6-4DA3-AC99-63A1E9F11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53" y="1094154"/>
            <a:ext cx="2808000" cy="38717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81F122-BA6C-4F07-A7B2-8DB5B4F22F0D}"/>
              </a:ext>
            </a:extLst>
          </p:cNvPr>
          <p:cNvSpPr txBox="1"/>
          <p:nvPr/>
        </p:nvSpPr>
        <p:spPr>
          <a:xfrm>
            <a:off x="271737" y="5489507"/>
            <a:ext cx="32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Módulo de Saída GE </a:t>
            </a:r>
            <a:r>
              <a:rPr lang="pt-BR" dirty="0" err="1"/>
              <a:t>Fanuc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4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36888" y="274522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67241" y="12786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Tabela Imagem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D2A213-0D14-4F21-B37E-5979F0D1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47" y="1250544"/>
            <a:ext cx="394335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">
            <a:extLst>
              <a:ext uri="{FF2B5EF4-FFF2-40B4-BE49-F238E27FC236}">
                <a16:creationId xmlns:a16="http://schemas.microsoft.com/office/drawing/2014/main" id="{4C9CC215-A7BC-45EE-9173-11E2B68D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6" y="738680"/>
            <a:ext cx="3429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2">
            <a:extLst>
              <a:ext uri="{FF2B5EF4-FFF2-40B4-BE49-F238E27FC236}">
                <a16:creationId xmlns:a16="http://schemas.microsoft.com/office/drawing/2014/main" id="{C45C7B7C-CC61-40B2-818F-A3FD1B3C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5" y="4058038"/>
            <a:ext cx="3638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07C8F95-7A6C-4EE2-A425-A8691E09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85" y="4454383"/>
            <a:ext cx="57340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4" y="904839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Analógicas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DE54348-AE64-40DE-9C4A-4C76A080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936" y="1992030"/>
            <a:ext cx="46113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As entradas analógicas medem as grandezas de forma analógica. Para trabalhar com este tipo de entrada os controladores tem conversores analógico-digitais (A/D).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9CF8B6-5D1D-414F-9E42-B43A50A94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27" y="1861112"/>
            <a:ext cx="2988000" cy="41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4" y="904839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Analógicas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30E91-0749-49D8-AA06-C9EB19E0D273}"/>
              </a:ext>
            </a:extLst>
          </p:cNvPr>
          <p:cNvSpPr txBox="1"/>
          <p:nvPr/>
        </p:nvSpPr>
        <p:spPr>
          <a:xfrm>
            <a:off x="4857135" y="2448232"/>
            <a:ext cx="5073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sinais analógicos são como os controles de volume, possuem um intervalo de valores entre o valor mínimo e o máximo.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entradas analógicas, por exemplo, ligamos sensores de temperatura, sensores de pressão, taco geradores, etc...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6BC245A-69D3-4E5A-BD1E-19D9E77D8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7" y="1861112"/>
            <a:ext cx="2988000" cy="41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820" y="904839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Analógicas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30E91-0749-49D8-AA06-C9EB19E0D273}"/>
              </a:ext>
            </a:extLst>
          </p:cNvPr>
          <p:cNvSpPr txBox="1"/>
          <p:nvPr/>
        </p:nvSpPr>
        <p:spPr>
          <a:xfrm>
            <a:off x="4857135" y="1992030"/>
            <a:ext cx="50734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 ler um sinal analógico a entrada irá transformar este valor em um número, chamado de número de incrementos, quanto maior este número, maior a precisão de leitura.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6BC245A-69D3-4E5A-BD1E-19D9E77D8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7" y="1861112"/>
            <a:ext cx="2988000" cy="411974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2301C3-4C5D-4244-B3BB-D207EB00A984}"/>
              </a:ext>
            </a:extLst>
          </p:cNvPr>
          <p:cNvSpPr txBox="1"/>
          <p:nvPr/>
        </p:nvSpPr>
        <p:spPr>
          <a:xfrm>
            <a:off x="4981441" y="3920982"/>
            <a:ext cx="4949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exemplo, uma entrada analógica que varia de 0 a 10V e possui resolução de 12 bits. Isto quer dizer que em 0V o número obtido nesta entrada é 0, e quando esta entrada receber um sinal de 10V o número lido será de 4095! Ou seja cada vez que a entrada oscilar em 2,4mV o número lido na entrada analógica sofrerá uma alteração.</a:t>
            </a:r>
          </a:p>
        </p:txBody>
      </p:sp>
    </p:spTree>
    <p:extLst>
      <p:ext uri="{BB962C8B-B14F-4D97-AF65-F5344CB8AC3E}">
        <p14:creationId xmlns:p14="http://schemas.microsoft.com/office/powerpoint/2010/main" val="20553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820" y="904839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Analógicas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30E91-0749-49D8-AA06-C9EB19E0D273}"/>
              </a:ext>
            </a:extLst>
          </p:cNvPr>
          <p:cNvSpPr txBox="1"/>
          <p:nvPr/>
        </p:nvSpPr>
        <p:spPr>
          <a:xfrm>
            <a:off x="4857135" y="1992030"/>
            <a:ext cx="5073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tivermos agora uma entrada de 14 bits de resolução, significa que em 10V teremos o número 16383. Ou seja, cada vez que a entrada oscilar em 0,6mV o número lido na entrada analógica sofrerá uma alteração.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6BC245A-69D3-4E5A-BD1E-19D9E77D8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7" y="1861112"/>
            <a:ext cx="2988000" cy="411974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1E0027D-DA16-4402-AFA2-89D101329BDA}"/>
              </a:ext>
            </a:extLst>
          </p:cNvPr>
          <p:cNvSpPr txBox="1"/>
          <p:nvPr/>
        </p:nvSpPr>
        <p:spPr>
          <a:xfrm>
            <a:off x="4981441" y="4316361"/>
            <a:ext cx="50734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calcular o número de incrementos obtido em uma entrada ou saída analógica utilizamos a seguinte fórmula: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((2 elevado a quantidade de bits) -1) </a:t>
            </a:r>
          </a:p>
        </p:txBody>
      </p:sp>
    </p:spTree>
    <p:extLst>
      <p:ext uri="{BB962C8B-B14F-4D97-AF65-F5344CB8AC3E}">
        <p14:creationId xmlns:p14="http://schemas.microsoft.com/office/powerpoint/2010/main" val="18916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Arquitetura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86000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F57317-3501-46F6-A023-21F68755B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8" y="1959831"/>
            <a:ext cx="4788000" cy="246604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FDF87CA-9F1F-4304-8F31-C92B2C833A08}"/>
              </a:ext>
            </a:extLst>
          </p:cNvPr>
          <p:cNvSpPr/>
          <p:nvPr/>
        </p:nvSpPr>
        <p:spPr>
          <a:xfrm>
            <a:off x="5273093" y="1764117"/>
            <a:ext cx="49651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t-BR" altLang="pt-BR" sz="2400" dirty="0"/>
              <a:t> </a:t>
            </a:r>
            <a:r>
              <a:rPr lang="pt-BR" altLang="pt-BR" sz="2400" b="1" dirty="0"/>
              <a:t>A arquitetura básica de um CLP é formada por:</a:t>
            </a:r>
          </a:p>
          <a:p>
            <a:pPr eaLnBrk="1" hangingPunct="1">
              <a:defRPr/>
            </a:pPr>
            <a:endParaRPr lang="pt-BR" altLang="pt-BR" sz="2400" dirty="0"/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Uma Unidade Central de Processamento (CPU);</a:t>
            </a:r>
          </a:p>
          <a:p>
            <a:pPr eaLnBrk="1" hangingPunct="1"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Módulos de entrada e saída.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sistema de memória;</a:t>
            </a:r>
          </a:p>
          <a:p>
            <a:pPr eaLnBrk="1" hangingPunct="1"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Uma fonte de alimentação;</a:t>
            </a:r>
          </a:p>
          <a:p>
            <a:pPr eaLnBrk="1" hangingPunct="1"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Rack ou base. </a:t>
            </a:r>
          </a:p>
        </p:txBody>
      </p:sp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820" y="904839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Saídas Analógicas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334ACA-3074-44C8-8098-FEDB69584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02" y="1245867"/>
            <a:ext cx="2844000" cy="407304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6BA27C8F-B24E-4408-B6BE-9B6CE130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3" y="4693232"/>
            <a:ext cx="557459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39FC9C71-EC50-461A-93B0-5BEF722E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679" y="1716980"/>
            <a:ext cx="46193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A saída analógica necessita de um conversor digital para analógico (D/A), para trabalhar com este tipo de saída. Os exemplos mais comuns são: válvula proporcional, acionamento de motores DC, displays gráficos,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1457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1131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513" y="951303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e Saídas Analógicas Especializadas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C17591-79DC-438A-A818-7EE2D4374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88" y="1503153"/>
            <a:ext cx="1200150" cy="40386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6D5508-917C-4A57-94F2-029EECAAB63B}"/>
              </a:ext>
            </a:extLst>
          </p:cNvPr>
          <p:cNvSpPr txBox="1"/>
          <p:nvPr/>
        </p:nvSpPr>
        <p:spPr>
          <a:xfrm>
            <a:off x="4514513" y="2625214"/>
            <a:ext cx="5643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 de Termopar;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 de controle de movimento;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 de Comunicação;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 de contador de alta velocidade.</a:t>
            </a:r>
          </a:p>
        </p:txBody>
      </p:sp>
    </p:spTree>
    <p:extLst>
      <p:ext uri="{BB962C8B-B14F-4D97-AF65-F5344CB8AC3E}">
        <p14:creationId xmlns:p14="http://schemas.microsoft.com/office/powerpoint/2010/main" val="21892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1131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513" y="951303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Sistema de Memória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12C4A56-DD62-4906-A5D6-D86EE092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512" y="1905410"/>
            <a:ext cx="5298081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Sistemas de Memória: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000" dirty="0"/>
              <a:t>O sistema de memórias de um CLP é constituído tipicamente por memórias FLASH EEPROM e RAM;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O programa e os dados armazenados no sistema de memória são geralmente descritos utilizando-se alguns conceitos.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9A2996-CC2D-445F-A787-38D790CFD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84" y="1595309"/>
            <a:ext cx="24384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1131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513" y="951303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Sistema de Memória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7B6AACA-EF72-42EE-9039-D857DF3E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820" y="1682750"/>
            <a:ext cx="5471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b="1" dirty="0"/>
              <a:t>Memória do Usuário (</a:t>
            </a:r>
            <a:r>
              <a:rPr lang="pt-BR" altLang="pt-BR" sz="2000" dirty="0"/>
              <a:t>tipo RAM, EEPROM ou FLASH-EPROM</a:t>
            </a:r>
            <a:r>
              <a:rPr lang="pt-BR" altLang="pt-BR" sz="2000" b="1" dirty="0"/>
              <a:t>)</a:t>
            </a:r>
            <a:r>
              <a:rPr lang="pt-BR" altLang="pt-BR" sz="2000" dirty="0"/>
              <a:t>: armazena o programa aplicativo do usuário, ou seja, o programa de aplicação.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FAC688A-325E-49CF-9C36-0057FF6E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512" y="3092450"/>
            <a:ext cx="52980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b="1" dirty="0"/>
              <a:t>Memória de Dados ou Tabela de Dados (RAM)</a:t>
            </a:r>
            <a:r>
              <a:rPr lang="pt-BR" altLang="pt-BR" sz="2000" dirty="0"/>
              <a:t>: nessa área são armazenados os dados associados com o programa de controle, tais como valores de temporizadores, contadores, constantes, etc.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CD2F4B2-FD5C-466B-A69D-D7BDDFB6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678" y="5117703"/>
            <a:ext cx="466580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b="1" dirty="0"/>
              <a:t>Memória da Tabela Imagem das Entradas e Saídas (RAM)</a:t>
            </a:r>
            <a:r>
              <a:rPr lang="pt-BR" altLang="pt-BR" sz="2000" dirty="0"/>
              <a:t>: área que reproduz o estado de todos os dispositivos de entrada e saída conectados ao CLP.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C29042-D117-4CCD-B65D-B93E0208B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021" y="1782122"/>
            <a:ext cx="24384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5359" y="-1"/>
            <a:ext cx="413852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900" y="970643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Fonte de Alimentação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A5645F3-240B-4ECD-BBA5-CB267687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71" y="3716044"/>
            <a:ext cx="4708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4">
            <a:extLst>
              <a:ext uri="{FF2B5EF4-FFF2-40B4-BE49-F238E27FC236}">
                <a16:creationId xmlns:a16="http://schemas.microsoft.com/office/drawing/2014/main" id="{0F8FAD87-453F-49DF-98C9-115E5006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293" y="1725815"/>
            <a:ext cx="44148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 Responsável pela tensão de alimentação fornecida à CPU e aos Circuitos/Módulos de E/S. Em alguns casos, proporciona saída auxiliar (baixa corrente).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F69D25-B406-480A-A9A7-83BFBBA4A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" y="1725815"/>
            <a:ext cx="291322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5359" y="-1"/>
            <a:ext cx="413852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900" y="970643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Fonte de Alimentação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D863B7F-321D-4B61-A8E1-93D34461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839" y="2074863"/>
            <a:ext cx="549623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/>
              <a:t>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Converte a tensão da rede de 110 ou 220 VCA em +5VCC, +12VCC ou +24VCC para alimentar os circuitos eletrônicos, as entradas e as saídas.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Bateria: Utilizada para manter o circuito do relógio em tempo real. Normalmente são utilizadas baterias recarregáveis do tipo Ni - Ca.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FAED668-FDED-4157-843B-4F186DA7D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" y="1725815"/>
            <a:ext cx="291322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68507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16186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820" y="958117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Base ou Rack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735AA11-39B4-4056-81AF-4206407D5DD4}"/>
              </a:ext>
            </a:extLst>
          </p:cNvPr>
          <p:cNvSpPr txBox="1"/>
          <p:nvPr/>
        </p:nvSpPr>
        <p:spPr>
          <a:xfrm>
            <a:off x="4742163" y="1547879"/>
            <a:ext cx="52455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Responsável pela sustentação mecânica dos elementos que compõem o CLP. Contém o barramento que faz a conexão elétrica entre eles, no qual estão presentes os sinais de dados, endereço e controle - necessários para comunicação entre a CPU e os Módulos de E/S, além dos níveis de tensão fornecidos pela Fonte de Alimentação - necessários para que a CPU e os Módulos de I/O possam operar.</a:t>
            </a:r>
          </a:p>
        </p:txBody>
      </p:sp>
      <p:pic>
        <p:nvPicPr>
          <p:cNvPr id="11" name="Imagem 1">
            <a:extLst>
              <a:ext uri="{FF2B5EF4-FFF2-40B4-BE49-F238E27FC236}">
                <a16:creationId xmlns:a16="http://schemas.microsoft.com/office/drawing/2014/main" id="{716F112C-2149-41A9-BAF1-B007BD547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1366802"/>
            <a:ext cx="4114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1131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513" y="951303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charset="0"/>
                <a:cs typeface="Arial" charset="0"/>
              </a:rPr>
              <a:t>Classificação do CLPs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pt-BR" altLang="pt-BR" sz="24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BC46A54-48C0-4380-955F-2DBAF0391076}"/>
              </a:ext>
            </a:extLst>
          </p:cNvPr>
          <p:cNvSpPr/>
          <p:nvPr/>
        </p:nvSpPr>
        <p:spPr>
          <a:xfrm>
            <a:off x="4448548" y="2138687"/>
            <a:ext cx="57027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charset="0"/>
                <a:cs typeface="Arial" charset="0"/>
              </a:rPr>
              <a:t>Os CLPs podem ser classificados segundo a sua capacidade:</a:t>
            </a: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  <a:p>
            <a:pPr indent="-457200" algn="just">
              <a:buFont typeface="+mj-lt"/>
              <a:buAutoNum type="alphaLcParenR"/>
              <a:defRPr/>
            </a:pPr>
            <a:r>
              <a:rPr lang="pt-BR" sz="2000" dirty="0">
                <a:latin typeface="Arial" charset="0"/>
                <a:cs typeface="Arial" charset="0"/>
              </a:rPr>
              <a:t>Nano e micro </a:t>
            </a:r>
            <a:r>
              <a:rPr lang="pt-BR" sz="2000" dirty="0" err="1">
                <a:latin typeface="Arial" charset="0"/>
                <a:cs typeface="Arial" charset="0"/>
              </a:rPr>
              <a:t>CLPs</a:t>
            </a:r>
            <a:r>
              <a:rPr lang="pt-BR" sz="2000" dirty="0">
                <a:latin typeface="Arial" charset="0"/>
                <a:cs typeface="Arial" charset="0"/>
              </a:rPr>
              <a:t>: possuem até 16 entradas e 16 saídas. Normalmente são compostos por um único módulo com capacidade de memória máxima de 512 passos.</a:t>
            </a: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51E09E3-6999-4A5E-BA83-A78548F2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1908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0">
            <a:extLst>
              <a:ext uri="{FF2B5EF4-FFF2-40B4-BE49-F238E27FC236}">
                <a16:creationId xmlns:a16="http://schemas.microsoft.com/office/drawing/2014/main" id="{7F4CFC04-3A2A-4400-9D3D-4E8C02AF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0" y="4231269"/>
            <a:ext cx="3887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  CLP Compacto: no mesmo invólucro  estão a fonte, CPU e os módulos de E/S.</a:t>
            </a:r>
          </a:p>
        </p:txBody>
      </p:sp>
    </p:spTree>
    <p:extLst>
      <p:ext uri="{BB962C8B-B14F-4D97-AF65-F5344CB8AC3E}">
        <p14:creationId xmlns:p14="http://schemas.microsoft.com/office/powerpoint/2010/main" val="22075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503110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365" y="951303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charset="0"/>
                <a:cs typeface="Arial" charset="0"/>
              </a:rPr>
              <a:t>Classificação do CLPs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pt-BR" altLang="pt-BR" sz="24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BC46A54-48C0-4380-955F-2DBAF0391076}"/>
              </a:ext>
            </a:extLst>
          </p:cNvPr>
          <p:cNvSpPr/>
          <p:nvPr/>
        </p:nvSpPr>
        <p:spPr>
          <a:xfrm>
            <a:off x="5523549" y="2138687"/>
            <a:ext cx="46277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charset="0"/>
                <a:cs typeface="Arial" charset="0"/>
              </a:rPr>
              <a:t>Os CLPs podem ser classificados segundo a sua capacidade:</a:t>
            </a: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sz="2000" dirty="0">
                <a:latin typeface="Arial" charset="0"/>
                <a:cs typeface="Arial" charset="0"/>
              </a:rPr>
              <a:t>b) CLPs de médio porte: capacidade de entrada e saída em até 256 pontos, digitais e analógicas. Permitem até 2048 passos de memória.</a:t>
            </a: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36A718-E4DC-45F1-AA33-64388234AA2F}"/>
              </a:ext>
            </a:extLst>
          </p:cNvPr>
          <p:cNvSpPr txBox="1"/>
          <p:nvPr/>
        </p:nvSpPr>
        <p:spPr>
          <a:xfrm>
            <a:off x="5523548" y="4473677"/>
            <a:ext cx="47511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ClrTx/>
              <a:buSzTx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c) CLPs de grande porte: construção modular com CPU principal e auxiliar. Módulos de entrada e especializados, módulos para redes locais. Permitem a utilização de até 4096 pontos. A memória pode ser otimizada para o tamanho requerido pelo usuário.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265BC4A9-B70D-4CD0-94DD-EF33B529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5" y="1180785"/>
            <a:ext cx="4824000" cy="29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1">
            <a:extLst>
              <a:ext uri="{FF2B5EF4-FFF2-40B4-BE49-F238E27FC236}">
                <a16:creationId xmlns:a16="http://schemas.microsoft.com/office/drawing/2014/main" id="{A5234047-615B-4066-B043-DDFBAC72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22" y="4513634"/>
            <a:ext cx="3960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CLP Modular: fonte, CPU e módulos de E/S são independentes</a:t>
            </a:r>
          </a:p>
        </p:txBody>
      </p:sp>
    </p:spTree>
    <p:extLst>
      <p:ext uri="{BB962C8B-B14F-4D97-AF65-F5344CB8AC3E}">
        <p14:creationId xmlns:p14="http://schemas.microsoft.com/office/powerpoint/2010/main" val="4835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84CC0D-EB41-C072-BA21-C6BD36A17158}"/>
              </a:ext>
            </a:extLst>
          </p:cNvPr>
          <p:cNvSpPr txBox="1"/>
          <p:nvPr/>
        </p:nvSpPr>
        <p:spPr>
          <a:xfrm>
            <a:off x="4654873" y="4486077"/>
            <a:ext cx="58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http://professorcesarcosta.com.br/disciplinas/cosed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DE34F8-9061-D950-8A44-A87E79D30859}"/>
              </a:ext>
            </a:extLst>
          </p:cNvPr>
          <p:cNvSpPr txBox="1"/>
          <p:nvPr/>
        </p:nvSpPr>
        <p:spPr>
          <a:xfrm>
            <a:off x="4138811" y="1034264"/>
            <a:ext cx="6217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Miyagi, Paulo Eigi. Controle programável: Fundamentos do</a:t>
            </a:r>
          </a:p>
          <a:p>
            <a:r>
              <a:rPr lang="pt-BR" sz="2000" dirty="0"/>
              <a:t>Controle de Sistemas a Eventos Discretos. 1.a Edição, São </a:t>
            </a:r>
          </a:p>
          <a:p>
            <a:r>
              <a:rPr lang="pt-BR" sz="2000" dirty="0"/>
              <a:t>Paulo: Blücher, 1996.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6820749A-3BA2-5BAB-91FA-E1E404BF3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232" y="3007528"/>
            <a:ext cx="580949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http://professorcesarcosta.com.br/upload/imagens_upload/Apostila_do_Curso_Clp-1.pdf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CPU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86000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638A8B6-0E3A-4645-B1B6-9B8B4636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05" y="1345047"/>
            <a:ext cx="2232000" cy="30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82CC4CD-C6A2-4B4B-83F6-7F38C268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22" y="4627651"/>
            <a:ext cx="1016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4">
            <a:extLst>
              <a:ext uri="{FF2B5EF4-FFF2-40B4-BE49-F238E27FC236}">
                <a16:creationId xmlns:a16="http://schemas.microsoft.com/office/drawing/2014/main" id="{E8B85454-C9F3-43A7-BFCB-CE31D1C6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296" y="1640827"/>
            <a:ext cx="4727852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t-BR" altLang="pt-BR" sz="2000" b="1" dirty="0"/>
              <a:t>Os principais componentes de hardware de um CLP são os seguintes:</a:t>
            </a:r>
          </a:p>
          <a:p>
            <a:pPr eaLnBrk="1" hangingPunct="1">
              <a:defRPr/>
            </a:pPr>
            <a:endParaRPr lang="pt-BR" altLang="pt-BR" sz="2000" dirty="0"/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/>
              <a:t> </a:t>
            </a:r>
            <a:r>
              <a:rPr lang="pt-BR" altLang="pt-BR" sz="2000" dirty="0"/>
              <a:t>CPU </a:t>
            </a:r>
            <a:r>
              <a:rPr lang="pt-BR" altLang="pt-BR" sz="2000" i="1" dirty="0"/>
              <a:t>(Central </a:t>
            </a:r>
            <a:r>
              <a:rPr lang="pt-BR" altLang="pt-BR" sz="2000" i="1" dirty="0" err="1"/>
              <a:t>Processing</a:t>
            </a:r>
            <a:r>
              <a:rPr lang="pt-BR" altLang="pt-BR" sz="2000" i="1" dirty="0"/>
              <a:t> Unit - Unidade Central de Processamento): </a:t>
            </a:r>
            <a:r>
              <a:rPr lang="pt-BR" altLang="pt-BR" sz="2000" dirty="0"/>
              <a:t>compreende o processador (microprocessador, microcontrolador ou processador dedicado), o sistema de memória (EEPROM e RAM), portas de USB, Ethernet, CAN e os circuitos auxiliares de controle. 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202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CPU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81493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88560A8-2072-4828-91AB-598502929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581" y="1788704"/>
            <a:ext cx="528734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000" dirty="0"/>
              <a:t>A CPU do CLP é formada pelo microprocessador e seus circuitos de controle e comunicação.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O microprocessador é o elemento principal da arquitetura do controlador digital e tem como funções o controle dos barramentos, o gerenciamento das comunicações com a memória e os dispositivos de entrada/ saída, e a execução das instruções.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DDF421-3F8D-40D0-8ECD-BBEDEB939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94" y="2144552"/>
            <a:ext cx="3086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84962" y="41814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Microprocessador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387020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434521" y="220076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CB14AB-5E6A-4193-BDAF-3B8C4AE19144}"/>
              </a:ext>
            </a:extLst>
          </p:cNvPr>
          <p:cNvSpPr txBox="1"/>
          <p:nvPr/>
        </p:nvSpPr>
        <p:spPr>
          <a:xfrm>
            <a:off x="4011561" y="1018274"/>
            <a:ext cx="6312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CLP’s podemos encontrar microcontradores das famílias PIC, ARM Cortex M3 / M4, ARM Cortex A8 /A9 e recentemente o ARM Cortex A15. Também é comum encontrarmos FPGA’s, já que estes podem operar com processadores </a:t>
            </a:r>
            <a:r>
              <a:rPr lang="pt-B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softcore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possuem grande flexibilidade de programação e de hardware.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F2DC3A-416E-473F-BE1F-8ADC1E46D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01" y="1695382"/>
            <a:ext cx="3636000" cy="332497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F1CF08A-4D33-4C37-ACD4-8DA9A515D5D1}"/>
              </a:ext>
            </a:extLst>
          </p:cNvPr>
          <p:cNvSpPr txBox="1"/>
          <p:nvPr/>
        </p:nvSpPr>
        <p:spPr>
          <a:xfrm>
            <a:off x="4336026" y="3991897"/>
            <a:ext cx="57322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sistema operacional do CLP deve ser robusto para evitar falhas nos processos a serem controlados. Entre os sistemas operacionais utilizados podemos encontrar o RTOS Vxworks, ThreadX, FreeRTOS, MicroC/OS-II e inclusive versões do Linux.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67328" y="47535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Microprocessador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391504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41AA325-961B-49D3-A256-37855CBB1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602" y="1948604"/>
            <a:ext cx="518841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O microprocessador interpreta os sinais de entrada;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Executa a lógica de controle segundo as instruções do programa de aplicação;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Realiza cálculos;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Executa operações lógicas, para, em seguida, enviar os sinais apropriados às saídas.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EEF3D0-9387-4F80-A222-2F619EEA0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" y="2302314"/>
            <a:ext cx="3825363" cy="32670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F8D3A70-0908-4455-AB48-7A159ACE1504}"/>
              </a:ext>
            </a:extLst>
          </p:cNvPr>
          <p:cNvSpPr txBox="1"/>
          <p:nvPr/>
        </p:nvSpPr>
        <p:spPr>
          <a:xfrm>
            <a:off x="452636" y="5695160"/>
            <a:ext cx="373074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Scan</a:t>
            </a:r>
            <a:r>
              <a:rPr lang="pt-BR" dirty="0"/>
              <a:t> time ou Varredura</a:t>
            </a:r>
          </a:p>
        </p:txBody>
      </p:sp>
    </p:spTree>
    <p:extLst>
      <p:ext uri="{BB962C8B-B14F-4D97-AF65-F5344CB8AC3E}">
        <p14:creationId xmlns:p14="http://schemas.microsoft.com/office/powerpoint/2010/main" val="32023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16655" y="4678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Microprocessador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387020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434521" y="220076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CB14AB-5E6A-4193-BDAF-3B8C4AE19144}"/>
              </a:ext>
            </a:extLst>
          </p:cNvPr>
          <p:cNvSpPr txBox="1"/>
          <p:nvPr/>
        </p:nvSpPr>
        <p:spPr>
          <a:xfrm>
            <a:off x="4011561" y="1018274"/>
            <a:ext cx="6312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velocidade de processamento da CPU é um fator que requer atenção, pois está diretamente ligada a fatores como: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03181F-88E0-4BA4-8C2E-3CEFC2FAB000}"/>
              </a:ext>
            </a:extLst>
          </p:cNvPr>
          <p:cNvSpPr txBox="1"/>
          <p:nvPr/>
        </p:nvSpPr>
        <p:spPr>
          <a:xfrm>
            <a:off x="4011561" y="2283028"/>
            <a:ext cx="63123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de pontos de entrada e saída digitais e analógicos;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DC1501-B2F1-4CD7-9AE2-F8F093EF6A46}"/>
              </a:ext>
            </a:extLst>
          </p:cNvPr>
          <p:cNvSpPr txBox="1"/>
          <p:nvPr/>
        </p:nvSpPr>
        <p:spPr>
          <a:xfrm>
            <a:off x="4011561" y="3367721"/>
            <a:ext cx="63123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Tamanho do programa a ser executado;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F52DEA-D3A2-4398-AC55-F253A0EA6C40}"/>
              </a:ext>
            </a:extLst>
          </p:cNvPr>
          <p:cNvSpPr txBox="1"/>
          <p:nvPr/>
        </p:nvSpPr>
        <p:spPr>
          <a:xfrm>
            <a:off x="4011561" y="4264387"/>
            <a:ext cx="5388077" cy="171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Quantidade de loops e cálculos matemáticos necessários na aplicação, como loops de controle PID, interpolação de eixos, sub-rotinas, processamento de variáveis, entre outros;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89E445-6182-4F52-8111-E97D7C821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" y="2302314"/>
            <a:ext cx="3825363" cy="326707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A3072E-B8D0-47C9-85EA-E4F1648E5B94}"/>
              </a:ext>
            </a:extLst>
          </p:cNvPr>
          <p:cNvSpPr txBox="1"/>
          <p:nvPr/>
        </p:nvSpPr>
        <p:spPr>
          <a:xfrm>
            <a:off x="452636" y="5695160"/>
            <a:ext cx="373074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Scan</a:t>
            </a:r>
            <a:r>
              <a:rPr lang="pt-BR" dirty="0"/>
              <a:t> time ou Varredura</a:t>
            </a:r>
          </a:p>
        </p:txBody>
      </p:sp>
    </p:spTree>
    <p:extLst>
      <p:ext uri="{BB962C8B-B14F-4D97-AF65-F5344CB8AC3E}">
        <p14:creationId xmlns:p14="http://schemas.microsoft.com/office/powerpoint/2010/main" val="2953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26668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454896E-635C-4EAB-8FB1-96996368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0" y="1220788"/>
            <a:ext cx="30003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D6B1DF15-0392-4422-AA35-BB8645764A1F}"/>
              </a:ext>
            </a:extLst>
          </p:cNvPr>
          <p:cNvSpPr/>
          <p:nvPr/>
        </p:nvSpPr>
        <p:spPr>
          <a:xfrm>
            <a:off x="2008981" y="3628019"/>
            <a:ext cx="515937" cy="1065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CaixaDeTexto 3">
            <a:extLst>
              <a:ext uri="{FF2B5EF4-FFF2-40B4-BE49-F238E27FC236}">
                <a16:creationId xmlns:a16="http://schemas.microsoft.com/office/drawing/2014/main" id="{72AF269F-1933-417D-A899-FA7FD3B7E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85" y="4921852"/>
            <a:ext cx="417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 dirty="0" err="1"/>
              <a:t>Modulos</a:t>
            </a:r>
            <a:r>
              <a:rPr lang="en-US" altLang="pt-BR" sz="1800" b="1" dirty="0"/>
              <a:t> de E/S ou I/O</a:t>
            </a:r>
            <a:endParaRPr lang="pt-BR" altLang="pt-BR" sz="1800" b="1" dirty="0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D2A009B-C82A-45C0-B55B-7E97E4E64498}"/>
              </a:ext>
            </a:extLst>
          </p:cNvPr>
          <p:cNvCxnSpPr/>
          <p:nvPr/>
        </p:nvCxnSpPr>
        <p:spPr>
          <a:xfrm>
            <a:off x="1741854" y="3470659"/>
            <a:ext cx="1081088" cy="14446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4">
            <a:extLst>
              <a:ext uri="{FF2B5EF4-FFF2-40B4-BE49-F238E27FC236}">
                <a16:creationId xmlns:a16="http://schemas.microsoft.com/office/drawing/2014/main" id="{9FCCEDA8-77B7-4F5F-8C76-6416902D9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709" y="956222"/>
            <a:ext cx="557007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sz="2000" dirty="0"/>
              <a:t>Entradas e Saídas de um CLP</a:t>
            </a:r>
            <a:r>
              <a:rPr lang="pt-BR" altLang="pt-BR" sz="2000" dirty="0"/>
              <a:t>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Contém os circuitos necessários para </a:t>
            </a:r>
            <a:r>
              <a:rPr lang="pt-BR" altLang="pt-BR" sz="2000" dirty="0" err="1"/>
              <a:t>interfacear</a:t>
            </a:r>
            <a:r>
              <a:rPr lang="pt-BR" altLang="pt-BR" sz="2000" dirty="0"/>
              <a:t> os dispositivos de campo com o processador.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Cada circuito de E/S possui isolação ótica para proteger contra transientes. Vários módulos têm filtros também.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A maioria tem LEDS indicadores para sinalizar o estado de cada dispositivo de E/S conectado.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Podem ser discretos (sinais digitais: 12VDC, 127 VAC, contatos de relés normalmente abertos, contatos normalmente fechados) ou analógicos (sinais analógicos: 4-20mA, 0- 10VDC, termopar);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39138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7269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45C0E9A-EA8A-4CDC-9D06-F7557154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284" y="1741436"/>
            <a:ext cx="49547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000" dirty="0"/>
              <a:t>Os circuitos de entrada formam a interface pela qual os dispositivos enviam informações de campo para o CLP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As entradas podem ser digitais (discretas) ou analógicas e são provenientes de elementos de campo como sensores, botões, pressostatos, chaves fim-de-curso, etc.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CDD4F59-53A7-49D2-B68E-9A99F715B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35" y="1110608"/>
            <a:ext cx="3384000" cy="4433956"/>
          </a:xfrm>
          <a:prstGeom prst="rect">
            <a:avLst/>
          </a:prstGeom>
        </p:spPr>
      </p:pic>
      <p:sp>
        <p:nvSpPr>
          <p:cNvPr id="15" name="Google Shape;67;p14">
            <a:extLst>
              <a:ext uri="{FF2B5EF4-FFF2-40B4-BE49-F238E27FC236}">
                <a16:creationId xmlns:a16="http://schemas.microsoft.com/office/drawing/2014/main" id="{D1609268-F396-48F3-9B2F-B521A07C9D47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36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1849</Words>
  <Application>Microsoft Office PowerPoint</Application>
  <PresentationFormat>Personalizar</PresentationFormat>
  <Paragraphs>190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102</cp:revision>
  <dcterms:created xsi:type="dcterms:W3CDTF">2022-01-16T23:09:25Z</dcterms:created>
  <dcterms:modified xsi:type="dcterms:W3CDTF">2023-08-16T15:28:51Z</dcterms:modified>
</cp:coreProperties>
</file>